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5" r:id="rId8"/>
    <p:sldId id="266" r:id="rId9"/>
    <p:sldId id="267" r:id="rId10"/>
    <p:sldId id="283" r:id="rId11"/>
    <p:sldId id="271" r:id="rId12"/>
    <p:sldId id="280" r:id="rId13"/>
    <p:sldId id="274" r:id="rId14"/>
    <p:sldId id="275" r:id="rId15"/>
    <p:sldId id="279" r:id="rId16"/>
    <p:sldId id="27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0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 TREBAR" userId="6c02efdd-2e28-4279-be81-3e7a10bad62f" providerId="ADAL" clId="{3E3B8367-C39E-4D45-AE74-BF4400A0FB31}"/>
    <pc:docChg chg="modSld">
      <pc:chgData name="G TREBAR" userId="6c02efdd-2e28-4279-be81-3e7a10bad62f" providerId="ADAL" clId="{3E3B8367-C39E-4D45-AE74-BF4400A0FB31}" dt="2022-06-22T07:25:09.067" v="4" actId="6549"/>
      <pc:docMkLst>
        <pc:docMk/>
      </pc:docMkLst>
      <pc:sldChg chg="modSp">
        <pc:chgData name="G TREBAR" userId="6c02efdd-2e28-4279-be81-3e7a10bad62f" providerId="ADAL" clId="{3E3B8367-C39E-4D45-AE74-BF4400A0FB31}" dt="2022-06-22T07:25:09.067" v="4" actId="6549"/>
        <pc:sldMkLst>
          <pc:docMk/>
          <pc:sldMk cId="2883543873" sldId="258"/>
        </pc:sldMkLst>
        <pc:spChg chg="mod">
          <ac:chgData name="G TREBAR" userId="6c02efdd-2e28-4279-be81-3e7a10bad62f" providerId="ADAL" clId="{3E3B8367-C39E-4D45-AE74-BF4400A0FB31}" dt="2022-06-22T07:25:09.067" v="4" actId="6549"/>
          <ac:spMkLst>
            <pc:docMk/>
            <pc:sldMk cId="2883543873" sldId="25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7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5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7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7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4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5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5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634C-9602-FD49-860A-3CA0718A15F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79754-617D-1D4F-82CA-5F25ADF2AAC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can0003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4" y="319104"/>
            <a:ext cx="1252855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15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Area of Study 01:</a:t>
            </a:r>
            <a:br>
              <a:rPr lang="en-US" dirty="0"/>
            </a:br>
            <a:r>
              <a:rPr lang="en-US" dirty="0"/>
              <a:t>Rhythm and Metre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an00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4" y="319104"/>
            <a:ext cx="125285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an00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4" y="5998987"/>
            <a:ext cx="125285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an00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43" y="319104"/>
            <a:ext cx="125285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an00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43" y="5998987"/>
            <a:ext cx="1252855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944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and Irregular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Regular Time Signatures </a:t>
            </a:r>
            <a:r>
              <a:rPr lang="en-US" dirty="0"/>
              <a:t>are when the beats in a bar can be grouped e.g.</a:t>
            </a:r>
          </a:p>
          <a:p>
            <a:pPr lvl="1"/>
            <a:r>
              <a:rPr lang="en-US" dirty="0"/>
              <a:t>2/4, 6/8 (2 beats per bar) DUPLE</a:t>
            </a:r>
          </a:p>
          <a:p>
            <a:pPr lvl="1"/>
            <a:r>
              <a:rPr lang="en-US" dirty="0"/>
              <a:t>3/4, 9/8 (3 beats per bar) TRIPLE</a:t>
            </a:r>
          </a:p>
          <a:p>
            <a:pPr lvl="1"/>
            <a:r>
              <a:rPr lang="en-US" dirty="0"/>
              <a:t>4/4, 12/8 (4 beats per bar) QUADRUPLE</a:t>
            </a:r>
          </a:p>
          <a:p>
            <a:r>
              <a:rPr lang="en-US" dirty="0">
                <a:solidFill>
                  <a:srgbClr val="FF0000"/>
                </a:solidFill>
              </a:rPr>
              <a:t>Irregular Time Signatures </a:t>
            </a:r>
            <a:r>
              <a:rPr lang="en-US" dirty="0"/>
              <a:t>are when the beats can not be grouped as above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 5/4 – 5 beats in a bar would have to be grouped as a 2 and 3.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673" y="5995503"/>
            <a:ext cx="9005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Listen to the Example:</a:t>
            </a:r>
          </a:p>
          <a:p>
            <a:r>
              <a:rPr lang="en-US" dirty="0">
                <a:solidFill>
                  <a:srgbClr val="FF0000"/>
                </a:solidFill>
              </a:rPr>
              <a:t>The Time Signature is 5/4. It sounds like there is one group of 3 then one group of 2 (irregular)</a:t>
            </a:r>
          </a:p>
        </p:txBody>
      </p:sp>
      <p:pic>
        <p:nvPicPr>
          <p:cNvPr id="6" name="02. 5/4 time signature (City Light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3948" y="5313363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9887" y="4757705"/>
            <a:ext cx="97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02</a:t>
            </a:r>
          </a:p>
        </p:txBody>
      </p:sp>
    </p:spTree>
    <p:extLst>
      <p:ext uri="{BB962C8B-B14F-4D97-AF65-F5344CB8AC3E}">
        <p14:creationId xmlns:p14="http://schemas.microsoft.com/office/powerpoint/2010/main" val="14783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Cross-Rhythms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when </a:t>
            </a:r>
            <a:r>
              <a:rPr lang="en-US" u="sng" dirty="0">
                <a:solidFill>
                  <a:srgbClr val="FF0000"/>
                </a:solidFill>
              </a:rPr>
              <a:t>two different rhythms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played together at the </a:t>
            </a:r>
            <a:r>
              <a:rPr lang="en-US" u="sng" dirty="0">
                <a:solidFill>
                  <a:srgbClr val="FF0000"/>
                </a:solidFill>
              </a:rPr>
              <a:t>same time</a:t>
            </a:r>
            <a:r>
              <a:rPr lang="en-US" dirty="0"/>
              <a:t>.</a:t>
            </a:r>
          </a:p>
          <a:p>
            <a:r>
              <a:rPr lang="en-US" dirty="0"/>
              <a:t>Usually conflicting against each other</a:t>
            </a:r>
          </a:p>
          <a:p>
            <a:r>
              <a:rPr lang="en-US" dirty="0"/>
              <a:t>Common in </a:t>
            </a:r>
            <a:r>
              <a:rPr lang="en-US" u="sng" dirty="0">
                <a:solidFill>
                  <a:srgbClr val="FF0000"/>
                </a:solidFill>
              </a:rPr>
              <a:t>African Music</a:t>
            </a:r>
          </a:p>
        </p:txBody>
      </p:sp>
      <p:pic>
        <p:nvPicPr>
          <p:cNvPr id="5" name="Picture 4" descr="Screen Shot 2012-06-10 at 17.5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625"/>
            <a:ext cx="9144000" cy="2454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655154">
            <a:off x="899311" y="72499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Rhythmic Device</a:t>
            </a:r>
          </a:p>
        </p:txBody>
      </p:sp>
      <p:pic>
        <p:nvPicPr>
          <p:cNvPr id="6" name="04. Cross-Rhyth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3815" y="274638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902" y="8997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04</a:t>
            </a:r>
          </a:p>
        </p:txBody>
      </p:sp>
    </p:spTree>
    <p:extLst>
      <p:ext uri="{BB962C8B-B14F-4D97-AF65-F5344CB8AC3E}">
        <p14:creationId xmlns:p14="http://schemas.microsoft.com/office/powerpoint/2010/main" val="6922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Polyrhythms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u="sng" dirty="0">
                <a:solidFill>
                  <a:srgbClr val="FF0000"/>
                </a:solidFill>
              </a:rPr>
              <a:t>two or more </a:t>
            </a:r>
            <a:r>
              <a:rPr lang="en-US" dirty="0"/>
              <a:t>rhythms are played at the </a:t>
            </a:r>
            <a:r>
              <a:rPr lang="en-US" u="sng" dirty="0">
                <a:solidFill>
                  <a:srgbClr val="FF0000"/>
                </a:solidFill>
              </a:rPr>
              <a:t>same time</a:t>
            </a:r>
            <a:r>
              <a:rPr lang="en-US" dirty="0"/>
              <a:t>.</a:t>
            </a:r>
          </a:p>
          <a:p>
            <a:r>
              <a:rPr lang="en-US" dirty="0"/>
              <a:t>The rhythms may have </a:t>
            </a:r>
            <a:r>
              <a:rPr lang="en-US" u="sng" dirty="0">
                <a:solidFill>
                  <a:srgbClr val="FF0000"/>
                </a:solidFill>
              </a:rPr>
              <a:t>accents</a:t>
            </a:r>
            <a:r>
              <a:rPr lang="en-US" dirty="0"/>
              <a:t> in different places, but still feel as though they </a:t>
            </a:r>
            <a:r>
              <a:rPr lang="en-US" u="sng" dirty="0">
                <a:solidFill>
                  <a:srgbClr val="FF0000"/>
                </a:solidFill>
              </a:rPr>
              <a:t>fit together</a:t>
            </a:r>
            <a:r>
              <a:rPr lang="en-US" dirty="0"/>
              <a:t>.</a:t>
            </a:r>
          </a:p>
          <a:p>
            <a:r>
              <a:rPr lang="en-US" dirty="0"/>
              <a:t>Lots of </a:t>
            </a:r>
            <a:r>
              <a:rPr lang="en-US" u="sng" dirty="0">
                <a:solidFill>
                  <a:srgbClr val="FF0000"/>
                </a:solidFill>
              </a:rPr>
              <a:t>African</a:t>
            </a:r>
            <a:r>
              <a:rPr lang="en-US" dirty="0"/>
              <a:t> music is polyrhythmic</a:t>
            </a:r>
          </a:p>
          <a:p>
            <a:endParaRPr lang="en-US" dirty="0"/>
          </a:p>
          <a:p>
            <a:r>
              <a:rPr lang="en-US" i="1" dirty="0"/>
              <a:t>Look at the example on the next slide.</a:t>
            </a:r>
          </a:p>
        </p:txBody>
      </p:sp>
      <p:sp>
        <p:nvSpPr>
          <p:cNvPr id="4" name="TextBox 3"/>
          <p:cNvSpPr txBox="1"/>
          <p:nvPr/>
        </p:nvSpPr>
        <p:spPr>
          <a:xfrm rot="19655154">
            <a:off x="899311" y="72499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Rhythmic Device</a:t>
            </a:r>
          </a:p>
        </p:txBody>
      </p:sp>
    </p:spTree>
    <p:extLst>
      <p:ext uri="{BB962C8B-B14F-4D97-AF65-F5344CB8AC3E}">
        <p14:creationId xmlns:p14="http://schemas.microsoft.com/office/powerpoint/2010/main" val="218506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Polyrhythms</a:t>
            </a:r>
          </a:p>
        </p:txBody>
      </p:sp>
      <p:pic>
        <p:nvPicPr>
          <p:cNvPr id="4" name="Picture 3" descr="Screen Shot 2012-06-10 at 19.06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000"/>
            <a:ext cx="9144000" cy="4610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655154">
            <a:off x="899311" y="72499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Rhythmic Device</a:t>
            </a:r>
          </a:p>
        </p:txBody>
      </p:sp>
      <p:pic>
        <p:nvPicPr>
          <p:cNvPr id="3" name="05. Polyrhyth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6597" y="274638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7107" y="89970"/>
            <a:ext cx="97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05</a:t>
            </a:r>
          </a:p>
        </p:txBody>
      </p:sp>
    </p:spTree>
    <p:extLst>
      <p:ext uri="{BB962C8B-B14F-4D97-AF65-F5344CB8AC3E}">
        <p14:creationId xmlns:p14="http://schemas.microsoft.com/office/powerpoint/2010/main" val="35993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60" y="4463098"/>
            <a:ext cx="651938" cy="651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5851"/>
          </a:xfrm>
        </p:spPr>
        <p:txBody>
          <a:bodyPr>
            <a:normAutofit/>
          </a:bodyPr>
          <a:lstStyle/>
          <a:p>
            <a:r>
              <a:rPr lang="en-US" dirty="0"/>
              <a:t>Tempo simply refers to the </a:t>
            </a:r>
            <a:r>
              <a:rPr lang="en-US" u="sng" dirty="0">
                <a:solidFill>
                  <a:srgbClr val="FF0000"/>
                </a:solidFill>
              </a:rPr>
              <a:t>speed</a:t>
            </a:r>
            <a:r>
              <a:rPr lang="en-US" dirty="0"/>
              <a:t> of the music</a:t>
            </a:r>
          </a:p>
          <a:p>
            <a:endParaRPr lang="en-US" dirty="0"/>
          </a:p>
          <a:p>
            <a:r>
              <a:rPr lang="en-US" dirty="0"/>
              <a:t>It can measured in '</a:t>
            </a:r>
            <a:r>
              <a:rPr lang="en-US" u="sng" dirty="0">
                <a:solidFill>
                  <a:srgbClr val="FF0000"/>
                </a:solidFill>
              </a:rPr>
              <a:t>beats per minute</a:t>
            </a:r>
            <a:r>
              <a:rPr lang="en-US" dirty="0"/>
              <a:t>’ (</a:t>
            </a:r>
            <a:r>
              <a:rPr lang="en-US" dirty="0" err="1"/>
              <a:t>bpm</a:t>
            </a:r>
            <a:r>
              <a:rPr lang="en-US" dirty="0"/>
              <a:t>)</a:t>
            </a:r>
          </a:p>
          <a:p>
            <a:r>
              <a:rPr lang="en-US" dirty="0"/>
              <a:t>E.g.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Tempo:     = 120</a:t>
            </a:r>
          </a:p>
          <a:p>
            <a:pPr lvl="1"/>
            <a:endParaRPr lang="en-US" dirty="0"/>
          </a:p>
          <a:p>
            <a:r>
              <a:rPr lang="en-US" dirty="0"/>
              <a:t>The speed can also be indicated by an Italian word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05339" y="4553827"/>
            <a:ext cx="323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 crotchet beats every minute</a:t>
            </a:r>
          </a:p>
        </p:txBody>
      </p:sp>
    </p:spTree>
    <p:extLst>
      <p:ext uri="{BB962C8B-B14F-4D97-AF65-F5344CB8AC3E}">
        <p14:creationId xmlns:p14="http://schemas.microsoft.com/office/powerpoint/2010/main" val="225933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– Italian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Presto = Very fast</a:t>
            </a:r>
          </a:p>
          <a:p>
            <a:r>
              <a:rPr lang="en-US" dirty="0" err="1"/>
              <a:t>Vivace</a:t>
            </a:r>
            <a:r>
              <a:rPr lang="en-US" dirty="0"/>
              <a:t> = Fast and lively</a:t>
            </a:r>
          </a:p>
          <a:p>
            <a:r>
              <a:rPr lang="en-US" dirty="0"/>
              <a:t>Allegro = Fast, quickly and bright</a:t>
            </a:r>
          </a:p>
          <a:p>
            <a:r>
              <a:rPr lang="en-US" dirty="0"/>
              <a:t>Moderato = Moderately</a:t>
            </a:r>
          </a:p>
          <a:p>
            <a:r>
              <a:rPr lang="en-US" dirty="0"/>
              <a:t>Andante = Walking pace</a:t>
            </a:r>
          </a:p>
          <a:p>
            <a:r>
              <a:rPr lang="en-US" dirty="0"/>
              <a:t>Adagio = Slow</a:t>
            </a:r>
          </a:p>
          <a:p>
            <a:r>
              <a:rPr lang="en-US" dirty="0"/>
              <a:t>Largo = Very Slow</a:t>
            </a:r>
          </a:p>
          <a:p>
            <a:r>
              <a:rPr lang="en-US" dirty="0" err="1"/>
              <a:t>Accellerando</a:t>
            </a:r>
            <a:r>
              <a:rPr lang="en-US" dirty="0"/>
              <a:t> = Getting faster</a:t>
            </a:r>
          </a:p>
          <a:p>
            <a:r>
              <a:rPr lang="en-US" dirty="0" err="1"/>
              <a:t>Ritardando</a:t>
            </a:r>
            <a:r>
              <a:rPr lang="en-US"/>
              <a:t>= Getting slower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3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is written in the music, the performer is able to make changes to the tempo.</a:t>
            </a:r>
          </a:p>
          <a:p>
            <a:r>
              <a:rPr lang="en-US" dirty="0"/>
              <a:t>In response to the way the music makes them feel, the performer may want to slow down or speed up.</a:t>
            </a:r>
          </a:p>
          <a:p>
            <a:r>
              <a:rPr lang="en-US" dirty="0"/>
              <a:t>It indicates there is </a:t>
            </a:r>
            <a:r>
              <a:rPr lang="en-US" u="sng" dirty="0">
                <a:solidFill>
                  <a:srgbClr val="FF0000"/>
                </a:solidFill>
              </a:rPr>
              <a:t>no strict tempo</a:t>
            </a:r>
          </a:p>
        </p:txBody>
      </p:sp>
    </p:spTree>
    <p:extLst>
      <p:ext uri="{BB962C8B-B14F-4D97-AF65-F5344CB8AC3E}">
        <p14:creationId xmlns:p14="http://schemas.microsoft.com/office/powerpoint/2010/main" val="2616847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Drum 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9170"/>
          </a:xfrm>
        </p:spPr>
        <p:txBody>
          <a:bodyPr/>
          <a:lstStyle/>
          <a:p>
            <a:r>
              <a:rPr lang="en-US" dirty="0"/>
              <a:t>Drum fills are normally used to </a:t>
            </a:r>
            <a:r>
              <a:rPr lang="en-US" u="sng" dirty="0">
                <a:solidFill>
                  <a:srgbClr val="FF0000"/>
                </a:solidFill>
              </a:rPr>
              <a:t>build the music up</a:t>
            </a:r>
            <a:r>
              <a:rPr lang="en-US" dirty="0"/>
              <a:t>, or to change between </a:t>
            </a:r>
            <a:r>
              <a:rPr lang="en-US" u="sng" dirty="0">
                <a:solidFill>
                  <a:srgbClr val="FF0000"/>
                </a:solidFill>
              </a:rPr>
              <a:t>sections</a:t>
            </a:r>
            <a:r>
              <a:rPr lang="en-US" dirty="0"/>
              <a:t> </a:t>
            </a:r>
            <a:r>
              <a:rPr lang="en-US" i="1" dirty="0"/>
              <a:t>i.e. verse, chorus </a:t>
            </a:r>
            <a:r>
              <a:rPr lang="en-US" i="1" dirty="0" err="1"/>
              <a:t>etc</a:t>
            </a:r>
            <a:endParaRPr lang="en-US" dirty="0"/>
          </a:p>
          <a:p>
            <a:r>
              <a:rPr lang="en-US" dirty="0"/>
              <a:t>Mostly found in </a:t>
            </a:r>
            <a:r>
              <a:rPr lang="en-US" u="sng" dirty="0">
                <a:solidFill>
                  <a:srgbClr val="FF0000"/>
                </a:solidFill>
              </a:rPr>
              <a:t>Popular music</a:t>
            </a:r>
            <a:r>
              <a:rPr lang="en-US" dirty="0"/>
              <a:t>, like Rock, pop, Jazz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1516" y="6323484"/>
            <a:ext cx="260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Beatles – “She Loves You”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5106" y="4948590"/>
            <a:ext cx="23904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Notice how a drum fill is used to open this pop song.</a:t>
            </a:r>
          </a:p>
          <a:p>
            <a:r>
              <a:rPr lang="en-US" dirty="0">
                <a:solidFill>
                  <a:srgbClr val="FF0000"/>
                </a:solidFill>
              </a:rPr>
              <a:t>Drum fills are used to connect different sections too.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341198" y="5792052"/>
            <a:ext cx="1213908" cy="33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06. Drum Fills (She Loves Yo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5385652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5745" y="5607386"/>
            <a:ext cx="97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06</a:t>
            </a:r>
          </a:p>
        </p:txBody>
      </p:sp>
    </p:spTree>
    <p:extLst>
      <p:ext uri="{BB962C8B-B14F-4D97-AF65-F5344CB8AC3E}">
        <p14:creationId xmlns:p14="http://schemas.microsoft.com/office/powerpoint/2010/main" val="27131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u="sng" dirty="0">
                <a:solidFill>
                  <a:srgbClr val="FF0000"/>
                </a:solidFill>
              </a:rPr>
              <a:t>Rhythm and Metre</a:t>
            </a:r>
          </a:p>
          <a:p>
            <a:pPr>
              <a:lnSpc>
                <a:spcPct val="120000"/>
              </a:lnSpc>
            </a:pPr>
            <a:r>
              <a:rPr lang="en-US" dirty="0"/>
              <a:t>: Harmony and Tonality</a:t>
            </a:r>
          </a:p>
          <a:p>
            <a:pPr>
              <a:lnSpc>
                <a:spcPct val="120000"/>
              </a:lnSpc>
            </a:pPr>
            <a:r>
              <a:rPr lang="en-US" dirty="0"/>
              <a:t>Texture and Melody</a:t>
            </a:r>
          </a:p>
          <a:p>
            <a:pPr>
              <a:lnSpc>
                <a:spcPct val="120000"/>
              </a:lnSpc>
            </a:pPr>
            <a:r>
              <a:rPr lang="en-US" dirty="0"/>
              <a:t>Dynamics and Timbre</a:t>
            </a:r>
          </a:p>
          <a:p>
            <a:pPr>
              <a:lnSpc>
                <a:spcPct val="120000"/>
              </a:lnSpc>
            </a:pPr>
            <a:r>
              <a:rPr lang="en-US"/>
              <a:t>Structure </a:t>
            </a:r>
            <a:r>
              <a:rPr lang="en-US" dirty="0"/>
              <a:t>and Form</a:t>
            </a:r>
          </a:p>
        </p:txBody>
      </p:sp>
    </p:spTree>
    <p:extLst>
      <p:ext uri="{BB962C8B-B14F-4D97-AF65-F5344CB8AC3E}">
        <p14:creationId xmlns:p14="http://schemas.microsoft.com/office/powerpoint/2010/main" val="288354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 and Metre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This is all about beats, timing and sound patterns</a:t>
            </a:r>
          </a:p>
          <a:p>
            <a:r>
              <a:rPr lang="en-US" dirty="0">
                <a:solidFill>
                  <a:srgbClr val="FF0000"/>
                </a:solidFill>
              </a:rPr>
              <a:t>Metre</a:t>
            </a:r>
            <a:r>
              <a:rPr lang="en-US" dirty="0"/>
              <a:t> – This is a regular pattern of beats in every bar, indicated by a time signature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Rhythm</a:t>
            </a:r>
            <a:r>
              <a:rPr lang="en-US" dirty="0"/>
              <a:t> – is the way different lengths of sound are combined to produce patterns in time.</a:t>
            </a:r>
          </a:p>
        </p:txBody>
      </p:sp>
    </p:spTree>
    <p:extLst>
      <p:ext uri="{BB962C8B-B14F-4D97-AF65-F5344CB8AC3E}">
        <p14:creationId xmlns:p14="http://schemas.microsoft.com/office/powerpoint/2010/main" val="103488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pulse is the </a:t>
            </a:r>
            <a:r>
              <a:rPr lang="en-US" u="sng" dirty="0">
                <a:solidFill>
                  <a:srgbClr val="FF0000"/>
                </a:solidFill>
              </a:rPr>
              <a:t>beat</a:t>
            </a:r>
            <a:r>
              <a:rPr lang="en-US" dirty="0"/>
              <a:t> of the music. It is what you tap your feet to. </a:t>
            </a:r>
          </a:p>
          <a:p>
            <a:r>
              <a:rPr lang="en-US" dirty="0"/>
              <a:t>Although the music may have rhythms made up of different lengths of notes, the pulse or beat will be steady.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1548" y="4865187"/>
            <a:ext cx="6994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Listen to the start of this track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Tap the pulse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Can you describe what other ‘rhythms’ are present around the pulse? </a:t>
            </a:r>
          </a:p>
        </p:txBody>
      </p:sp>
      <p:pic>
        <p:nvPicPr>
          <p:cNvPr id="8" name="01. Strong Pulse (Superstitio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577" y="4865187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388373"/>
            <a:ext cx="97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01</a:t>
            </a:r>
          </a:p>
        </p:txBody>
      </p:sp>
    </p:spTree>
    <p:extLst>
      <p:ext uri="{BB962C8B-B14F-4D97-AF65-F5344CB8AC3E}">
        <p14:creationId xmlns:p14="http://schemas.microsoft.com/office/powerpoint/2010/main" val="39904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 - Back to Basics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55" y="4044112"/>
            <a:ext cx="1270000" cy="127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904" y="1584561"/>
            <a:ext cx="1270000" cy="127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9" y="1417638"/>
            <a:ext cx="1270000" cy="127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769" y="3889592"/>
            <a:ext cx="1538444" cy="15384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522" y="3900241"/>
            <a:ext cx="1655002" cy="16550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16232" y="2149491"/>
            <a:ext cx="94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 beat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66468" y="2740638"/>
            <a:ext cx="99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Crotchet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8051" y="4580127"/>
            <a:ext cx="103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2 beats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1562" y="5182642"/>
            <a:ext cx="79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489" y="2687638"/>
            <a:ext cx="117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Semibreve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47057" y="5205860"/>
            <a:ext cx="87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Quaver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5206" y="2096491"/>
            <a:ext cx="103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4 beats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47502" y="4603345"/>
            <a:ext cx="98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½ beat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32065" y="4603345"/>
            <a:ext cx="39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8935" y="524337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Quavers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6199" y="1604209"/>
            <a:ext cx="2439928" cy="18296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10687" y="1609369"/>
            <a:ext cx="2439928" cy="18296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48087" y="3866374"/>
            <a:ext cx="2439928" cy="18296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23483" y="3877983"/>
            <a:ext cx="4214186" cy="18296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5-07 at 22.1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1" y="212548"/>
            <a:ext cx="8498799" cy="64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4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96" y="1575136"/>
            <a:ext cx="525935" cy="525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Signatures cont.</a:t>
            </a:r>
          </a:p>
        </p:txBody>
      </p:sp>
      <p:pic>
        <p:nvPicPr>
          <p:cNvPr id="5" name="Picture 4" descr="Screen Shot 2012-06-10 at 16.00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154"/>
            <a:ext cx="9144000" cy="918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711" y="165477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0852" y="1654771"/>
            <a:ext cx="163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Beats every bar</a:t>
            </a:r>
          </a:p>
        </p:txBody>
      </p:sp>
      <p:sp>
        <p:nvSpPr>
          <p:cNvPr id="9" name="Oval 8"/>
          <p:cNvSpPr/>
          <p:nvPr/>
        </p:nvSpPr>
        <p:spPr>
          <a:xfrm>
            <a:off x="482858" y="2632466"/>
            <a:ext cx="410534" cy="7311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851696" y="2101071"/>
            <a:ext cx="262968" cy="480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8077" y="4737147"/>
            <a:ext cx="211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beat of the bar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61" y="3499168"/>
            <a:ext cx="525935" cy="525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83" y="3499168"/>
            <a:ext cx="525935" cy="525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161" y="3499168"/>
            <a:ext cx="525935" cy="525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096" y="3499168"/>
            <a:ext cx="525935" cy="525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65" y="3499168"/>
            <a:ext cx="525935" cy="5259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55" y="3499168"/>
            <a:ext cx="525935" cy="525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547" y="3499168"/>
            <a:ext cx="525935" cy="5259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456" y="3499168"/>
            <a:ext cx="525935" cy="525935"/>
          </a:xfrm>
          <a:prstGeom prst="rect">
            <a:avLst/>
          </a:prstGeom>
        </p:spPr>
      </p:pic>
      <p:sp>
        <p:nvSpPr>
          <p:cNvPr id="21" name="Right Brace 20"/>
          <p:cNvSpPr/>
          <p:nvPr/>
        </p:nvSpPr>
        <p:spPr>
          <a:xfrm rot="5400000">
            <a:off x="4712654" y="3063541"/>
            <a:ext cx="663404" cy="2586528"/>
          </a:xfrm>
          <a:prstGeom prst="rightBrace">
            <a:avLst>
              <a:gd name="adj1" fmla="val 60547"/>
              <a:gd name="adj2" fmla="val 49504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creen Shot 2012-06-10 at 16.40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695"/>
            <a:ext cx="9144000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6311"/>
            <a:ext cx="8229600" cy="1632376"/>
          </a:xfrm>
        </p:spPr>
        <p:txBody>
          <a:bodyPr/>
          <a:lstStyle/>
          <a:p>
            <a:r>
              <a:rPr lang="en-US" dirty="0"/>
              <a:t>Examples of </a:t>
            </a:r>
            <a:r>
              <a:rPr lang="en-US" dirty="0">
                <a:solidFill>
                  <a:srgbClr val="FF0000"/>
                </a:solidFill>
              </a:rPr>
              <a:t>Simple</a:t>
            </a:r>
            <a:r>
              <a:rPr lang="en-US" dirty="0"/>
              <a:t> Time Signatures are;</a:t>
            </a:r>
          </a:p>
        </p:txBody>
      </p:sp>
      <p:sp>
        <p:nvSpPr>
          <p:cNvPr id="4" name="TextBox 3"/>
          <p:cNvSpPr txBox="1"/>
          <p:nvPr/>
        </p:nvSpPr>
        <p:spPr>
          <a:xfrm rot="19655154">
            <a:off x="338131" y="934391"/>
            <a:ext cx="256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types of Time Signature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5949" y="3866700"/>
            <a:ext cx="4576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2</a:t>
            </a:r>
          </a:p>
          <a:p>
            <a:r>
              <a:rPr lang="en-US" sz="4200" b="1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3231" y="3866700"/>
            <a:ext cx="4576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4</a:t>
            </a:r>
          </a:p>
          <a:p>
            <a:r>
              <a:rPr lang="en-US" sz="4200" b="1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3298" y="3866700"/>
            <a:ext cx="4576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3</a:t>
            </a:r>
          </a:p>
          <a:p>
            <a:r>
              <a:rPr lang="en-US" sz="4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205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70980"/>
            <a:ext cx="8229600" cy="228658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Compound</a:t>
            </a:r>
            <a:r>
              <a:rPr lang="en-US" dirty="0"/>
              <a:t> time signature have </a:t>
            </a:r>
            <a:r>
              <a:rPr lang="en-US" u="sng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u="sng" dirty="0">
                <a:solidFill>
                  <a:srgbClr val="FF0000"/>
                </a:solidFill>
              </a:rPr>
              <a:t>9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or </a:t>
            </a:r>
            <a:r>
              <a:rPr lang="en-US" u="sng" dirty="0">
                <a:solidFill>
                  <a:srgbClr val="FF0000"/>
                </a:solidFill>
              </a:rPr>
              <a:t>12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as their </a:t>
            </a:r>
            <a:r>
              <a:rPr lang="en-US" u="sng" dirty="0">
                <a:solidFill>
                  <a:srgbClr val="FF0000"/>
                </a:solidFill>
              </a:rPr>
              <a:t>top</a:t>
            </a:r>
            <a:r>
              <a:rPr lang="en-US" dirty="0">
                <a:solidFill>
                  <a:srgbClr val="000000"/>
                </a:solidFill>
              </a:rPr>
              <a:t> number</a:t>
            </a:r>
          </a:p>
          <a:p>
            <a:r>
              <a:rPr lang="en-US" dirty="0">
                <a:solidFill>
                  <a:srgbClr val="000000"/>
                </a:solidFill>
              </a:rPr>
              <a:t>6/8 Time signature has a feeling of </a:t>
            </a:r>
            <a:r>
              <a:rPr lang="en-US" u="sng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&amp; </a:t>
            </a:r>
            <a:r>
              <a:rPr lang="en-US" u="sng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000000"/>
                </a:solidFill>
              </a:rPr>
              <a:t>Music in these time signatures feel as though they have a </a:t>
            </a:r>
            <a:r>
              <a:rPr lang="en-US" u="sng" dirty="0">
                <a:solidFill>
                  <a:srgbClr val="FF0000"/>
                </a:solidFill>
              </a:rPr>
              <a:t>main beat</a:t>
            </a:r>
            <a:r>
              <a:rPr lang="en-US" dirty="0">
                <a:solidFill>
                  <a:srgbClr val="000000"/>
                </a:solidFill>
              </a:rPr>
              <a:t>, which divide into </a:t>
            </a:r>
            <a:r>
              <a:rPr lang="en-US" u="sng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655154">
            <a:off x="197669" y="934391"/>
            <a:ext cx="256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types of Time Signature</a:t>
            </a:r>
          </a:p>
        </p:txBody>
      </p:sp>
      <p:pic>
        <p:nvPicPr>
          <p:cNvPr id="7" name="Picture 6" descr="Screen Shot 2012-06-10 at 16.4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722"/>
            <a:ext cx="9144000" cy="880009"/>
          </a:xfrm>
          <a:prstGeom prst="rect">
            <a:avLst/>
          </a:prstGeom>
        </p:spPr>
      </p:pic>
      <p:pic>
        <p:nvPicPr>
          <p:cNvPr id="8" name="Picture 7" descr="Screen Shot 2012-06-10 at 16.4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404"/>
            <a:ext cx="9144000" cy="1029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5188548"/>
            <a:ext cx="1167570" cy="37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Main Beat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27153" y="4929916"/>
            <a:ext cx="0" cy="295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5487" y="5261137"/>
            <a:ext cx="1167570" cy="37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Main Beat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235439" y="5002505"/>
            <a:ext cx="0" cy="295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4104" y="6442731"/>
            <a:ext cx="1167570" cy="37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Main Beat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94056" y="6184099"/>
            <a:ext cx="0" cy="295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77168" y="6480079"/>
            <a:ext cx="1167570" cy="37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Main Beat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347120" y="6221447"/>
            <a:ext cx="0" cy="295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88468" y="6482740"/>
            <a:ext cx="1167570" cy="37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Main Beat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858420" y="6224108"/>
            <a:ext cx="0" cy="295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97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662</Words>
  <Application>Microsoft Office PowerPoint</Application>
  <PresentationFormat>On-screen Show (4:3)</PresentationFormat>
  <Paragraphs>110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Area of Study 01: Rhythm and Metre</vt:lpstr>
      <vt:lpstr>Areas of Study</vt:lpstr>
      <vt:lpstr>Rhythm and Metre</vt:lpstr>
      <vt:lpstr>Pulse</vt:lpstr>
      <vt:lpstr>Rhythm - Back to Basics</vt:lpstr>
      <vt:lpstr>PowerPoint Presentation</vt:lpstr>
      <vt:lpstr>Time Signatures cont.</vt:lpstr>
      <vt:lpstr>Simple Time</vt:lpstr>
      <vt:lpstr>Compound Time</vt:lpstr>
      <vt:lpstr>Regular and Irregular</vt:lpstr>
      <vt:lpstr>Cross-Rhythms</vt:lpstr>
      <vt:lpstr>Polyrhythms</vt:lpstr>
      <vt:lpstr>Polyrhythms</vt:lpstr>
      <vt:lpstr>Tempo</vt:lpstr>
      <vt:lpstr>Tempo – Italian words</vt:lpstr>
      <vt:lpstr>Rubato</vt:lpstr>
      <vt:lpstr>Drum fills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Words: Rhythm and Metre</dc:title>
  <dc:creator>Benjamin White</dc:creator>
  <cp:lastModifiedBy>G TREBAR</cp:lastModifiedBy>
  <cp:revision>61</cp:revision>
  <dcterms:created xsi:type="dcterms:W3CDTF">2012-05-07T19:30:19Z</dcterms:created>
  <dcterms:modified xsi:type="dcterms:W3CDTF">2022-06-22T07:25:11Z</dcterms:modified>
</cp:coreProperties>
</file>